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14" r:id="rId2"/>
  </p:sldMasterIdLst>
  <p:notesMasterIdLst>
    <p:notesMasterId r:id="rId25"/>
  </p:notesMasterIdLst>
  <p:handoutMasterIdLst>
    <p:handoutMasterId r:id="rId26"/>
  </p:handoutMasterIdLst>
  <p:sldIdLst>
    <p:sldId id="295" r:id="rId3"/>
    <p:sldId id="258" r:id="rId4"/>
    <p:sldId id="297" r:id="rId5"/>
    <p:sldId id="263" r:id="rId6"/>
    <p:sldId id="284" r:id="rId7"/>
    <p:sldId id="285" r:id="rId8"/>
    <p:sldId id="290" r:id="rId9"/>
    <p:sldId id="286" r:id="rId10"/>
    <p:sldId id="299" r:id="rId11"/>
    <p:sldId id="283" r:id="rId12"/>
    <p:sldId id="287" r:id="rId13"/>
    <p:sldId id="291" r:id="rId14"/>
    <p:sldId id="292" r:id="rId15"/>
    <p:sldId id="269" r:id="rId16"/>
    <p:sldId id="293" r:id="rId17"/>
    <p:sldId id="272" r:id="rId18"/>
    <p:sldId id="271" r:id="rId19"/>
    <p:sldId id="289" r:id="rId20"/>
    <p:sldId id="277" r:id="rId21"/>
    <p:sldId id="275" r:id="rId22"/>
    <p:sldId id="294" r:id="rId23"/>
    <p:sldId id="282" r:id="rId24"/>
  </p:sldIdLst>
  <p:sldSz cx="12192000" cy="6858000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8"/>
    <a:srgbClr val="767171"/>
    <a:srgbClr val="FF579F"/>
    <a:srgbClr val="FF8614"/>
    <a:srgbClr val="4372C3"/>
    <a:srgbClr val="F5B800"/>
    <a:srgbClr val="E0A800"/>
    <a:srgbClr val="4372C4"/>
    <a:srgbClr val="ED7C31"/>
    <a:srgbClr val="EB7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153"/>
  </p:normalViewPr>
  <p:slideViewPr>
    <p:cSldViewPr snapToGrid="0" snapToObjects="1">
      <p:cViewPr varScale="1">
        <p:scale>
          <a:sx n="109" d="100"/>
          <a:sy n="109" d="100"/>
        </p:scale>
        <p:origin x="834" y="9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D54F15F-095C-40EE-A99E-C037B8EBD75E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7A76F3-8A74-43DF-9B29-AF66742859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86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4D8BC7-DE1D-4243-B198-D738F8BADCA8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0A26E12-84DF-4B45-9032-3C3BABC297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97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742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297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632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BCA55-54EF-4F41-969D-7E1732DE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A9F780-2CAE-4E4D-95A4-D1A00307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CABB0E-1567-5B43-8AE3-CD999F6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B0903-642F-C64F-98ED-5551D5A7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9E7F66-3405-894E-8E2B-552C96DE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08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00408-FBDC-1542-8EF3-EDB2A559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CD8C14-5A5B-4445-91C0-59E2F9C62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9B313F-FDF5-7B41-A659-7285FCAF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A59378-B18A-E742-9DBB-E7719263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3C3B2D-798C-0843-B40D-FD599AA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676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795323-06E0-4941-8E36-0D748798E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729FD3-E32F-4542-91BF-9557802B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BD1015-70A2-AC4C-BFA9-F1951DA8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9DE744-88EB-CF46-BE58-6407B13B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1E3150-13AF-C041-A53C-D860841C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215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7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848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3587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82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769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711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40163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50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1BFB27-E5F0-2341-8B42-CA59775C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5CC1E7-AE0B-E542-8E8C-275D99E0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78F2F4-B44B-544E-8311-5507A211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EFD9F3-593E-0F45-8111-264CEFC1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3C65E-4D0C-0A4C-A665-67DD7FA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138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861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9552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432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069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019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38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8049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3078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46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4602F-E194-B842-A403-67EBBFE8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807070-1432-9247-A004-CB449D7A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71BE93-9ED8-1247-B727-5631198D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9DF2C3-51E8-0A45-A1DF-5AE5D548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8472CF-FA16-0A46-B0AA-7814C266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36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C7EEA5-EE11-CA46-97B5-D2DEAD35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D7A28F-75BB-894D-852F-91955030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215DDE-D49E-674B-A89D-D981BA8E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7D9FCB-F22E-6547-A9F5-84A12139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B9A15C-871D-1F47-8D36-FFE6E289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8966B-B1F1-6D4B-9AAD-604A9F9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43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32C250-0D5B-AB47-9371-702DDDF3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8515D2-F374-3149-A12C-3D576884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764C65-090F-4849-A9C8-E649670FE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962C30-92FA-CE49-8944-A88F17FAE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C81FF4-2FE5-0C4C-89D4-102DDB4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61577C-011B-FD46-886E-9F86E4A4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A3A6075-2481-0445-90AA-6DF84C28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A7D7BC-FC60-504D-9701-66916762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81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4BD67-5D48-2445-8B1B-EDA822BE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04BCAE-9319-F24E-A78A-060130B0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316527-89D7-4445-8D54-F60D903B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6EFA5E-CAE9-1244-AA07-FB7536D9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88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0D5819-D0FA-BE45-AB5E-7F5AE71F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1F791E-C7C1-3C4D-B149-9E13601F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828EB0-C7F0-D44E-A8A0-C410034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19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D970-8B59-FA46-BC2D-811EDA28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1BD4BF-858A-614E-9F15-520BF3D3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9DB583-4B98-AC4B-B365-7C9ACE4C1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16C538-1D45-4049-8F06-D4205137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557B78-81A3-1D4B-B8E0-2CC3344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9F4035-07D3-AF40-B3C0-F775A5A7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42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B57A6-1515-E94D-9C9B-233A0D6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15DB4A5-5166-A049-9663-049D3128E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BD62D5-6C47-9D42-A18C-A33E6A0F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FCEC20-1D88-E441-90A3-8CC1C855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DD7BD7-6A3F-7A40-B0D0-468C4B57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F7DE8B-FB1B-5543-8F7C-50B172E9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14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D148CF7-0EE4-804F-9864-3C61E87F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DE3119-768D-EB49-8299-D8B508AA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6A0F86-E6B2-594A-AEE8-D3688E3FC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E5DA32-57E9-5645-8ED4-D1AF1AFC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6738DA-E05C-934A-95F2-F31FD3EB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10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7257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microsoft.com/office/2007/relationships/hdphoto" Target="../media/hdphoto4.wdp"/><Relationship Id="rId4" Type="http://schemas.openxmlformats.org/officeDocument/2006/relationships/image" Target="../media/image53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63E47D-FB43-224F-9D81-AEC7260758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9"/>
            <a:ext cx="6952151" cy="685586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FBB8C68-8E8A-394F-85A1-9A55819775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546" y="965276"/>
            <a:ext cx="4415058" cy="2433066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5157E19F-894F-504A-9C03-D3DE44CACE77}"/>
              </a:ext>
            </a:extLst>
          </p:cNvPr>
          <p:cNvSpPr txBox="1"/>
          <p:nvPr/>
        </p:nvSpPr>
        <p:spPr>
          <a:xfrm>
            <a:off x="6823165" y="3736305"/>
            <a:ext cx="4519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親師生平台</a:t>
            </a:r>
            <a:r>
              <a:rPr kumimoji="1" lang="en-US" altLang="zh-TW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kumimoji="1" lang="zh-TW" altLang="en-US" sz="4800" b="1" baseline="30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E75CF3A-17BD-914F-B5B3-FDD07C061EDB}"/>
              </a:ext>
            </a:extLst>
          </p:cNvPr>
          <p:cNvSpPr txBox="1"/>
          <p:nvPr/>
        </p:nvSpPr>
        <p:spPr>
          <a:xfrm>
            <a:off x="7165401" y="4567302"/>
            <a:ext cx="3964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kumimoji="1" lang="zh-CN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kumimoji="1" lang="zh-TW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kumimoji="1" lang="en-US" altLang="zh-TW" sz="32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1" lang="zh-TW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適用人員</a:t>
            </a:r>
            <a:r>
              <a:rPr kumimoji="1" lang="en-US" altLang="zh-TW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學生家長</a:t>
            </a:r>
            <a:endParaRPr kumimoji="1" lang="zh-TW" altLang="en-US" sz="3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7797823" y="5879247"/>
            <a:ext cx="2840360" cy="40689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11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DD60F65E-B3C4-524D-9D10-8D7CD17D8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466" y="776636"/>
            <a:ext cx="3179871" cy="5325226"/>
          </a:xfrm>
          <a:prstGeom prst="rect">
            <a:avLst/>
          </a:prstGeom>
          <a:ln w="28575">
            <a:noFill/>
          </a:ln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452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kumimoji="1" lang="zh-CN" altLang="en-US" sz="48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介面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26356" y="2195948"/>
            <a:ext cx="3068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首頁與選單</a:t>
            </a:r>
            <a:endParaRPr kumimoji="1" lang="zh-TW" altLang="en-US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992771" y="251285"/>
            <a:ext cx="3525086" cy="6342978"/>
            <a:chOff x="6559323" y="251285"/>
            <a:chExt cx="3525086" cy="6342978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0C46347E-3EA5-2A47-B2A1-6BC123F8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323" y="251285"/>
              <a:ext cx="3525086" cy="6342978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66A55B1-AE39-424D-A323-4191AD816231}"/>
                </a:ext>
              </a:extLst>
            </p:cNvPr>
            <p:cNvSpPr/>
            <p:nvPr/>
          </p:nvSpPr>
          <p:spPr>
            <a:xfrm>
              <a:off x="6674305" y="5227026"/>
              <a:ext cx="3410104" cy="4835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1E59178-2301-4840-B058-90856D044A0E}"/>
              </a:ext>
            </a:extLst>
          </p:cNvPr>
          <p:cNvSpPr txBox="1"/>
          <p:nvPr/>
        </p:nvSpPr>
        <p:spPr>
          <a:xfrm>
            <a:off x="5569498" y="1810621"/>
            <a:ext cx="110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</a:t>
            </a:r>
            <a:endParaRPr kumimoji="1" lang="en-US" altLang="zh-CN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快捷列</a:t>
            </a:r>
            <a:endParaRPr kumimoji="1" lang="en-US" altLang="zh-TW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7644D4E-D5B4-0648-8428-D5BB802B51B8}"/>
              </a:ext>
            </a:extLst>
          </p:cNvPr>
          <p:cNvSpPr txBox="1"/>
          <p:nvPr/>
        </p:nvSpPr>
        <p:spPr>
          <a:xfrm>
            <a:off x="996213" y="4161869"/>
            <a:ext cx="5068198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首頁 </a:t>
            </a:r>
            <a:r>
              <a:rPr lang="zh-CN" altLang="en-US" sz="2800" b="1" dirty="0">
                <a:solidFill>
                  <a:srgbClr val="76717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個人資訊與學校</a:t>
            </a:r>
            <a:r>
              <a:rPr lang="zh-CN" altLang="en-US" sz="2800" b="1" dirty="0" smtClean="0">
                <a:solidFill>
                  <a:srgbClr val="76717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通知</a:t>
            </a:r>
            <a:endParaRPr lang="en-US" altLang="zh-CN" sz="2800" b="1" dirty="0" smtClean="0">
              <a:solidFill>
                <a:srgbClr val="76717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應用 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功能模組選單</a:t>
            </a:r>
          </a:p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 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身份管理、自訂首頁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卡片</a:t>
            </a:r>
            <a:endParaRPr lang="zh-TW" altLang="en-US" sz="28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912219" y="3073666"/>
            <a:ext cx="423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登入系統後為首頁畫面，右圖下方分別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種介面</a:t>
            </a:r>
            <a:endParaRPr kumimoji="1"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18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42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E05F8D3-98A1-3246-A7BE-65BDBA9D12EE}"/>
              </a:ext>
            </a:extLst>
          </p:cNvPr>
          <p:cNvSpPr txBox="1"/>
          <p:nvPr/>
        </p:nvSpPr>
        <p:spPr>
          <a:xfrm>
            <a:off x="789067" y="339194"/>
            <a:ext cx="385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87F0719-CD00-FD4B-98A7-EC8D8D6D34D5}"/>
              </a:ext>
            </a:extLst>
          </p:cNvPr>
          <p:cNvSpPr txBox="1"/>
          <p:nvPr/>
        </p:nvSpPr>
        <p:spPr>
          <a:xfrm>
            <a:off x="789066" y="3894783"/>
            <a:ext cx="561173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整合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及學孩資訊，於首頁設立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操作快捷列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，快速瀏覽通知及作業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4311" y="280472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5891538" y="1582320"/>
            <a:ext cx="1008886" cy="904399"/>
            <a:chOff x="4490282" y="2062533"/>
            <a:chExt cx="1008886" cy="904399"/>
          </a:xfrm>
          <a:solidFill>
            <a:schemeClr val="accent2"/>
          </a:solidFill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A941D0D8-5D31-1A4F-885A-125CD5020BA5}"/>
                </a:ext>
              </a:extLst>
            </p:cNvPr>
            <p:cNvSpPr/>
            <p:nvPr/>
          </p:nvSpPr>
          <p:spPr>
            <a:xfrm>
              <a:off x="4490282" y="2062533"/>
              <a:ext cx="1008886" cy="904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71E59178-2301-4840-B058-90856D044A0E}"/>
                </a:ext>
              </a:extLst>
            </p:cNvPr>
            <p:cNvSpPr txBox="1"/>
            <p:nvPr/>
          </p:nvSpPr>
          <p:spPr>
            <a:xfrm>
              <a:off x="4516035" y="2203343"/>
              <a:ext cx="96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操作</a:t>
              </a:r>
              <a:endParaRPr kumimoji="1" lang="en-US" altLang="zh-CN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快捷列</a:t>
              </a:r>
              <a:endParaRPr kumimoji="1"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DD60F65E-B3C4-524D-9D10-8D7CD17D8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466" y="776636"/>
            <a:ext cx="3179871" cy="5325226"/>
          </a:xfrm>
          <a:prstGeom prst="rect">
            <a:avLst/>
          </a:prstGeom>
          <a:ln w="28575">
            <a:noFill/>
          </a:ln>
        </p:spPr>
      </p:pic>
      <p:grpSp>
        <p:nvGrpSpPr>
          <p:cNvPr id="24" name="群組 23"/>
          <p:cNvGrpSpPr/>
          <p:nvPr/>
        </p:nvGrpSpPr>
        <p:grpSpPr>
          <a:xfrm>
            <a:off x="6992771" y="251285"/>
            <a:ext cx="3525086" cy="6342978"/>
            <a:chOff x="6559323" y="251285"/>
            <a:chExt cx="3525086" cy="6342978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0C46347E-3EA5-2A47-B2A1-6BC123F8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323" y="251285"/>
              <a:ext cx="3525086" cy="6342978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6A55B1-AE39-424D-A323-4191AD816231}"/>
                </a:ext>
              </a:extLst>
            </p:cNvPr>
            <p:cNvSpPr/>
            <p:nvPr/>
          </p:nvSpPr>
          <p:spPr>
            <a:xfrm>
              <a:off x="6978467" y="5227026"/>
              <a:ext cx="597877" cy="4835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5557F7D3-7F41-4549-9921-0E2B046D3E1E}"/>
              </a:ext>
            </a:extLst>
          </p:cNvPr>
          <p:cNvSpPr/>
          <p:nvPr/>
        </p:nvSpPr>
        <p:spPr>
          <a:xfrm>
            <a:off x="7209692" y="1946732"/>
            <a:ext cx="3147645" cy="295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01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>
            <a:extLst>
              <a:ext uri="{FF2B5EF4-FFF2-40B4-BE49-F238E27FC236}">
                <a16:creationId xmlns:a16="http://schemas.microsoft.com/office/drawing/2014/main" id="{0C46347E-3EA5-2A47-B2A1-6BC123F81E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699" y="251285"/>
            <a:ext cx="3525086" cy="634297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E05F8D3-98A1-3246-A7BE-65BDBA9D12EE}"/>
              </a:ext>
            </a:extLst>
          </p:cNvPr>
          <p:cNvSpPr txBox="1"/>
          <p:nvPr/>
        </p:nvSpPr>
        <p:spPr>
          <a:xfrm>
            <a:off x="789067" y="339194"/>
            <a:ext cx="569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介面說明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751915" y="776636"/>
            <a:ext cx="3253009" cy="5363392"/>
            <a:chOff x="777621" y="1286990"/>
            <a:chExt cx="2743074" cy="4747684"/>
          </a:xfrm>
        </p:grpSpPr>
        <p:grpSp>
          <p:nvGrpSpPr>
            <p:cNvPr id="3" name="群組 2"/>
            <p:cNvGrpSpPr/>
            <p:nvPr/>
          </p:nvGrpSpPr>
          <p:grpSpPr>
            <a:xfrm>
              <a:off x="777621" y="1286990"/>
              <a:ext cx="2743074" cy="4747684"/>
              <a:chOff x="4626943" y="1462836"/>
              <a:chExt cx="2743074" cy="4747684"/>
            </a:xfrm>
          </p:grpSpPr>
          <p:grpSp>
            <p:nvGrpSpPr>
              <p:cNvPr id="31" name="群組 30"/>
              <p:cNvGrpSpPr/>
              <p:nvPr/>
            </p:nvGrpSpPr>
            <p:grpSpPr>
              <a:xfrm>
                <a:off x="4626943" y="1462836"/>
                <a:ext cx="2743074" cy="4747684"/>
                <a:chOff x="0" y="0"/>
                <a:chExt cx="2159000" cy="3837940"/>
              </a:xfrm>
            </p:grpSpPr>
            <p:pic>
              <p:nvPicPr>
                <p:cNvPr id="33" name="圖片 32">
                  <a:extLst>
                    <a:ext uri="{FF2B5EF4-FFF2-40B4-BE49-F238E27FC236}">
                      <a16:creationId xmlns:a16="http://schemas.microsoft.com/office/drawing/2014/main" id="{8D6704E8-19AE-714E-B384-6CCFCCF5B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159000" cy="3837940"/>
                </a:xfrm>
                <a:prstGeom prst="rect">
                  <a:avLst/>
                </a:prstGeom>
                <a:ln w="9525">
                  <a:noFill/>
                </a:ln>
              </p:spPr>
            </p:pic>
            <p:pic>
              <p:nvPicPr>
                <p:cNvPr id="34" name="圖片 33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96104" y="1374407"/>
                  <a:ext cx="478155" cy="441782"/>
                </a:xfrm>
                <a:prstGeom prst="rect">
                  <a:avLst/>
                </a:prstGeom>
                <a:ln w="9525"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9599" y="3201298"/>
                <a:ext cx="550241" cy="66776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3D74D27-CAA7-7C40-B52D-561EC6254893}"/>
                </a:ext>
              </a:extLst>
            </p:cNvPr>
            <p:cNvSpPr/>
            <p:nvPr/>
          </p:nvSpPr>
          <p:spPr>
            <a:xfrm>
              <a:off x="777621" y="2155911"/>
              <a:ext cx="2743074" cy="173908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E375D02-E878-424C-959E-934D35799B4E}"/>
                </a:ext>
              </a:extLst>
            </p:cNvPr>
            <p:cNvSpPr/>
            <p:nvPr/>
          </p:nvSpPr>
          <p:spPr>
            <a:xfrm>
              <a:off x="1793253" y="5229217"/>
              <a:ext cx="721114" cy="45231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87F0719-CD00-FD4B-98A7-EC8D8D6D34D5}"/>
              </a:ext>
            </a:extLst>
          </p:cNvPr>
          <p:cNvSpPr txBox="1"/>
          <p:nvPr/>
        </p:nvSpPr>
        <p:spPr>
          <a:xfrm>
            <a:off x="789067" y="3809565"/>
            <a:ext cx="508108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親師生</a:t>
            </a: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平台整合服務功能，右圖為提供的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功能模組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4311" y="2681626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6832014" y="1739320"/>
            <a:ext cx="3103293" cy="3979566"/>
            <a:chOff x="5424744" y="2500041"/>
            <a:chExt cx="2715202" cy="388139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557F7D3-7F41-4549-9921-0E2B046D3E1E}"/>
                </a:ext>
              </a:extLst>
            </p:cNvPr>
            <p:cNvSpPr/>
            <p:nvPr/>
          </p:nvSpPr>
          <p:spPr>
            <a:xfrm>
              <a:off x="5424744" y="2500041"/>
              <a:ext cx="2715202" cy="18324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6417201" y="5958023"/>
              <a:ext cx="721114" cy="4234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7556794" y="3253993"/>
            <a:ext cx="923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zh-TW" altLang="en-US" sz="1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子聯絡簿</a:t>
            </a:r>
            <a:endParaRPr lang="zh-TW" altLang="en-US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71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>
            <a:extLst>
              <a:ext uri="{FF2B5EF4-FFF2-40B4-BE49-F238E27FC236}">
                <a16:creationId xmlns:a16="http://schemas.microsoft.com/office/drawing/2014/main" id="{0C46347E-3EA5-2A47-B2A1-6BC123F81E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699" y="251285"/>
            <a:ext cx="3525086" cy="634297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E05F8D3-98A1-3246-A7BE-65BDBA9D12EE}"/>
              </a:ext>
            </a:extLst>
          </p:cNvPr>
          <p:cNvSpPr txBox="1"/>
          <p:nvPr/>
        </p:nvSpPr>
        <p:spPr>
          <a:xfrm>
            <a:off x="789067" y="339194"/>
            <a:ext cx="394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介面說明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87F0719-CD00-FD4B-98A7-EC8D8D6D34D5}"/>
              </a:ext>
            </a:extLst>
          </p:cNvPr>
          <p:cNvSpPr txBox="1"/>
          <p:nvPr/>
        </p:nvSpPr>
        <p:spPr>
          <a:xfrm>
            <a:off x="858252" y="3524599"/>
            <a:ext cx="5356756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進行身份、裝置管理，家長如需</a:t>
            </a:r>
            <a:r>
              <a:rPr lang="zh-TW" altLang="en-US" sz="26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新增第二位學孩</a:t>
            </a:r>
            <a:r>
              <a:rPr lang="zh-TW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，點選</a:t>
            </a:r>
            <a:r>
              <a:rPr lang="zh-TW" altLang="en-US" sz="26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新增子女</a:t>
            </a:r>
            <a:r>
              <a:rPr lang="zh-TW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進行驗證，完成註冊便能切換身份</a:t>
            </a:r>
            <a:endParaRPr lang="zh-TW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8093" y="2391348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747456" y="776637"/>
            <a:ext cx="3231074" cy="5647008"/>
            <a:chOff x="6756246" y="710944"/>
            <a:chExt cx="3231077" cy="5680959"/>
          </a:xfrm>
        </p:grpSpPr>
        <p:grpSp>
          <p:nvGrpSpPr>
            <p:cNvPr id="4" name="群組 3"/>
            <p:cNvGrpSpPr/>
            <p:nvPr/>
          </p:nvGrpSpPr>
          <p:grpSpPr>
            <a:xfrm>
              <a:off x="6756246" y="710944"/>
              <a:ext cx="3231076" cy="5680959"/>
              <a:chOff x="6467785" y="2144317"/>
              <a:chExt cx="2645757" cy="4703568"/>
            </a:xfrm>
          </p:grpSpPr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46104FD9-464B-F748-A7D8-41D010B38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67785" y="2144317"/>
                <a:ext cx="2645757" cy="4703568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B25342B-B994-294D-AD35-EC92093DAB6A}"/>
                  </a:ext>
                </a:extLst>
              </p:cNvPr>
              <p:cNvSpPr/>
              <p:nvPr/>
            </p:nvSpPr>
            <p:spPr>
              <a:xfrm>
                <a:off x="6467785" y="2849931"/>
                <a:ext cx="2645757" cy="262546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E28E4E9-08E2-5843-8509-2566FDA98662}"/>
                  </a:ext>
                </a:extLst>
              </p:cNvPr>
              <p:cNvSpPr/>
              <p:nvPr/>
            </p:nvSpPr>
            <p:spPr>
              <a:xfrm>
                <a:off x="8302754" y="6059973"/>
                <a:ext cx="721114" cy="452315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557F7D3-7F41-4549-9921-0E2B046D3E1E}"/>
                </a:ext>
              </a:extLst>
            </p:cNvPr>
            <p:cNvSpPr/>
            <p:nvPr/>
          </p:nvSpPr>
          <p:spPr>
            <a:xfrm>
              <a:off x="6756247" y="1557149"/>
              <a:ext cx="3231076" cy="702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9019689" y="5446594"/>
              <a:ext cx="858121" cy="5212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756114" y="2721792"/>
            <a:ext cx="3209597" cy="364308"/>
            <a:chOff x="6756114" y="2721792"/>
            <a:chExt cx="3209597" cy="36430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1418" y="2724545"/>
              <a:ext cx="3161474" cy="36132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70519" y="2724545"/>
              <a:ext cx="395192" cy="361555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6114" y="2721792"/>
              <a:ext cx="160601" cy="364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30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生請假與假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單查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</a:t>
            </a:r>
          </a:p>
        </p:txBody>
      </p:sp>
      <p:sp>
        <p:nvSpPr>
          <p:cNvPr id="2" name="矩形 1"/>
          <p:cNvSpPr/>
          <p:nvPr/>
        </p:nvSpPr>
        <p:spPr>
          <a:xfrm>
            <a:off x="940213" y="5131131"/>
            <a:ext cx="3902931" cy="1071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□ 家長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、老師皆能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幫學生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□ 支援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多日連續請假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9059904" y="1360986"/>
            <a:ext cx="2668726" cy="4528125"/>
            <a:chOff x="7259478" y="776636"/>
            <a:chExt cx="3146479" cy="5593742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3060A63E-F22B-6E46-AC99-FC82A95C2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59478" y="776636"/>
              <a:ext cx="3146479" cy="559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0B32DA-0BA5-5D48-816B-76CBA011B436}"/>
                </a:ext>
              </a:extLst>
            </p:cNvPr>
            <p:cNvSpPr/>
            <p:nvPr/>
          </p:nvSpPr>
          <p:spPr>
            <a:xfrm>
              <a:off x="7336554" y="2593731"/>
              <a:ext cx="2987660" cy="31691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00B32DA-0BA5-5D48-816B-76CBA011B436}"/>
                </a:ext>
              </a:extLst>
            </p:cNvPr>
            <p:cNvSpPr/>
            <p:nvPr/>
          </p:nvSpPr>
          <p:spPr>
            <a:xfrm>
              <a:off x="9223130" y="2081763"/>
              <a:ext cx="633047" cy="380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940213" y="1654021"/>
            <a:ext cx="4535275" cy="3247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於首頁點選</a:t>
            </a:r>
            <a:r>
              <a:rPr kumimoji="1" lang="zh-CN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</a:t>
            </a:r>
            <a:r>
              <a:rPr kumimoji="1" lang="zh-CN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endParaRPr kumimoji="1" lang="en-US" altLang="zh-CN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學生請假</a:t>
            </a:r>
            <a:r>
              <a:rPr kumimoji="1"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假別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原因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FontTx/>
              <a:buAutoNum type="arabicPeriod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日期與時間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送出申請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940213" y="2728393"/>
            <a:ext cx="475910" cy="497609"/>
            <a:chOff x="592173" y="4294812"/>
            <a:chExt cx="619057" cy="619057"/>
          </a:xfrm>
        </p:grpSpPr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951301" y="3293967"/>
            <a:ext cx="475910" cy="497609"/>
            <a:chOff x="592173" y="4294812"/>
            <a:chExt cx="619057" cy="619057"/>
          </a:xfrm>
        </p:grpSpPr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942192" y="3837839"/>
            <a:ext cx="475910" cy="497609"/>
            <a:chOff x="592173" y="4294812"/>
            <a:chExt cx="619057" cy="619057"/>
          </a:xfrm>
        </p:grpSpPr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942192" y="4385482"/>
            <a:ext cx="475910" cy="497609"/>
            <a:chOff x="592173" y="4294812"/>
            <a:chExt cx="619057" cy="619057"/>
          </a:xfrm>
        </p:grpSpPr>
        <p:sp>
          <p:nvSpPr>
            <p:cNvPr id="6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5943770" y="1350261"/>
            <a:ext cx="2715204" cy="4538850"/>
            <a:chOff x="8434796" y="1446975"/>
            <a:chExt cx="2715204" cy="4827028"/>
          </a:xfrm>
        </p:grpSpPr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DD60F65E-B3C4-524D-9D10-8D7CD17D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4796" y="1446975"/>
              <a:ext cx="2715204" cy="482702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532121" y="5482899"/>
              <a:ext cx="721114" cy="4523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5557F7D3-7F41-4549-9921-0E2B046D3E1E}"/>
                </a:ext>
              </a:extLst>
            </p:cNvPr>
            <p:cNvSpPr/>
            <p:nvPr/>
          </p:nvSpPr>
          <p:spPr>
            <a:xfrm>
              <a:off x="8434798" y="2540976"/>
              <a:ext cx="2715202" cy="2190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5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學生請假與假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單查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797859" y="1782028"/>
            <a:ext cx="2772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假單查詢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751699" y="2671477"/>
            <a:ext cx="4860861" cy="3247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於首頁點選</a:t>
            </a:r>
            <a:r>
              <a:rPr kumimoji="1" lang="zh-CN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</a:t>
            </a:r>
            <a:r>
              <a:rPr kumimoji="1" lang="zh-CN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endParaRPr kumimoji="1" lang="en-US" altLang="zh-CN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請假紀錄查詢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可瀏覽</a:t>
            </a:r>
            <a:endParaRPr kumimoji="1"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假別</a:t>
            </a:r>
            <a:endParaRPr kumimoji="1"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日期與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申請人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審核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狀態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943770" y="1350261"/>
            <a:ext cx="2715204" cy="4538850"/>
            <a:chOff x="8434796" y="1446975"/>
            <a:chExt cx="2715204" cy="4827028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DD60F65E-B3C4-524D-9D10-8D7CD17D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4796" y="1446975"/>
              <a:ext cx="2715204" cy="482702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532121" y="5482899"/>
              <a:ext cx="721114" cy="4523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557F7D3-7F41-4549-9921-0E2B046D3E1E}"/>
                </a:ext>
              </a:extLst>
            </p:cNvPr>
            <p:cNvSpPr/>
            <p:nvPr/>
          </p:nvSpPr>
          <p:spPr>
            <a:xfrm>
              <a:off x="8434798" y="2540976"/>
              <a:ext cx="2715202" cy="2190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751699" y="3734413"/>
            <a:ext cx="475910" cy="497609"/>
            <a:chOff x="592173" y="4294812"/>
            <a:chExt cx="619057" cy="619057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762787" y="4299987"/>
            <a:ext cx="475910" cy="497609"/>
            <a:chOff x="592173" y="4294812"/>
            <a:chExt cx="619057" cy="619057"/>
          </a:xfrm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53678" y="4843859"/>
            <a:ext cx="475910" cy="497609"/>
            <a:chOff x="592173" y="4294812"/>
            <a:chExt cx="619057" cy="619057"/>
          </a:xfrm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753678" y="5391502"/>
            <a:ext cx="475910" cy="497609"/>
            <a:chOff x="592173" y="4294812"/>
            <a:chExt cx="619057" cy="619057"/>
          </a:xfrm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756299" y="1372068"/>
            <a:ext cx="2804265" cy="4508251"/>
            <a:chOff x="8756299" y="1372068"/>
            <a:chExt cx="2804265" cy="450825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6299" y="1372068"/>
              <a:ext cx="2804265" cy="45082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990184" y="2184333"/>
              <a:ext cx="962708" cy="2461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756299" y="2481943"/>
              <a:ext cx="2585778" cy="20724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49" b="-16100"/>
          <a:stretch/>
        </p:blipFill>
        <p:spPr>
          <a:xfrm>
            <a:off x="10454053" y="3305908"/>
            <a:ext cx="246185" cy="202223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483" y="1888148"/>
            <a:ext cx="307429" cy="186177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430" y="2542677"/>
            <a:ext cx="307429" cy="186177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4053" y="2896337"/>
            <a:ext cx="307429" cy="186177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430" y="3742961"/>
            <a:ext cx="307429" cy="186177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4352" y="4138933"/>
            <a:ext cx="307429" cy="1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250041" y="196356"/>
            <a:ext cx="3525086" cy="6342978"/>
            <a:chOff x="7250041" y="196356"/>
            <a:chExt cx="3525086" cy="6342978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F79852DD-3771-2743-A45B-C7FC4F3B6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0041" y="196356"/>
              <a:ext cx="3525086" cy="6342978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0356" y="752246"/>
              <a:ext cx="3180533" cy="5300016"/>
            </a:xfrm>
            <a:prstGeom prst="rect">
              <a:avLst/>
            </a:prstGeom>
          </p:spPr>
        </p:pic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416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生出缺席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10177" y="2435175"/>
            <a:ext cx="527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出缺席統計即時瀏覽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C439D7D-975C-B942-A564-66ECE6656EF6}"/>
              </a:ext>
            </a:extLst>
          </p:cNvPr>
          <p:cNvSpPr txBox="1"/>
          <p:nvPr/>
        </p:nvSpPr>
        <p:spPr>
          <a:xfrm>
            <a:off x="90152" y="32583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708" y="266695"/>
            <a:ext cx="888023" cy="975596"/>
          </a:xfrm>
          <a:prstGeom prst="rect">
            <a:avLst/>
          </a:prstGeom>
          <a:ln w="9525">
            <a:noFill/>
          </a:ln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889324" y="3621447"/>
            <a:ext cx="5707581" cy="1094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假單送出後寫入學生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缺席資料，提供家長查詢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學生歷年出缺席紀錄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46F8983-EC5F-414C-9764-98549F7F2964}"/>
              </a:ext>
            </a:extLst>
          </p:cNvPr>
          <p:cNvSpPr/>
          <p:nvPr/>
        </p:nvSpPr>
        <p:spPr>
          <a:xfrm>
            <a:off x="7450355" y="1415562"/>
            <a:ext cx="3180533" cy="1301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5743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7179014" y="578093"/>
            <a:ext cx="3055623" cy="5641937"/>
            <a:chOff x="7082301" y="402248"/>
            <a:chExt cx="3055623" cy="5641937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F79852DD-3771-2743-A45B-C7FC4F3B6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301" y="402248"/>
              <a:ext cx="3055623" cy="5641937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DD60F65E-B3C4-524D-9D10-8D7CD17D88C4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4861" y="865785"/>
              <a:ext cx="2769577" cy="4726124"/>
            </a:xfrm>
            <a:prstGeom prst="rect">
              <a:avLst/>
            </a:prstGeom>
            <a:ln w="28575">
              <a:noFill/>
            </a:ln>
          </p:spPr>
        </p:pic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359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到校管理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77288" y="2385516"/>
            <a:ext cx="469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</a:t>
            </a:r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生到校刷卡推播</a:t>
            </a:r>
            <a:endParaRPr kumimoji="1" lang="en-US" altLang="zh-CN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9FA45F3-FBCC-4B44-81CA-5E1F66869892}"/>
              </a:ext>
            </a:extLst>
          </p:cNvPr>
          <p:cNvSpPr/>
          <p:nvPr/>
        </p:nvSpPr>
        <p:spPr>
          <a:xfrm>
            <a:off x="7341574" y="1633831"/>
            <a:ext cx="2769577" cy="1178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E34ED64-F902-2644-BF22-3AC4A64EF4BB}"/>
              </a:ext>
            </a:extLst>
          </p:cNvPr>
          <p:cNvSpPr txBox="1"/>
          <p:nvPr/>
        </p:nvSpPr>
        <p:spPr>
          <a:xfrm>
            <a:off x="789067" y="3399061"/>
            <a:ext cx="5707581" cy="2195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學生持樂學卡感應卡機，系統會自動彙整學生讀卡紀錄，發送訊息推播至家長手機</a:t>
            </a: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，家長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可瀏覽學孩</a:t>
            </a:r>
            <a:r>
              <a:rPr lang="zh-CN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近期</a:t>
            </a:r>
            <a:r>
              <a:rPr lang="zh-CN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出席狀況</a:t>
            </a:r>
            <a:endParaRPr lang="en-US" altLang="zh-CN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390" y="397062"/>
            <a:ext cx="803250" cy="78963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97941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圖片 50">
            <a:extLst>
              <a:ext uri="{FF2B5EF4-FFF2-40B4-BE49-F238E27FC236}">
                <a16:creationId xmlns:a16="http://schemas.microsoft.com/office/drawing/2014/main" id="{F79852DD-3771-2743-A45B-C7FC4F3B6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327" y="496761"/>
            <a:ext cx="3191982" cy="5910634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373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訊息通</a:t>
            </a:r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知</a:t>
            </a:r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endParaRPr kumimoji="1" lang="zh-TW" altLang="en-US" sz="4800" dirty="0">
              <a:solidFill>
                <a:schemeClr val="bg2">
                  <a:lumMod val="2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416" y="402248"/>
            <a:ext cx="948264" cy="800099"/>
          </a:xfrm>
          <a:prstGeom prst="rect">
            <a:avLst/>
          </a:prstGeom>
          <a:ln w="9525">
            <a:noFill/>
          </a:ln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920953" y="2704315"/>
            <a:ext cx="3246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家長能收到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949641" y="1017196"/>
            <a:ext cx="2836198" cy="1678123"/>
            <a:chOff x="6844133" y="2246451"/>
            <a:chExt cx="2836198" cy="1678123"/>
          </a:xfrm>
        </p:grpSpPr>
        <p:grpSp>
          <p:nvGrpSpPr>
            <p:cNvPr id="7" name="群組 6"/>
            <p:cNvGrpSpPr/>
            <p:nvPr/>
          </p:nvGrpSpPr>
          <p:grpSpPr>
            <a:xfrm>
              <a:off x="6844133" y="2246451"/>
              <a:ext cx="2836198" cy="1678123"/>
              <a:chOff x="4999017" y="954933"/>
              <a:chExt cx="3127028" cy="1678123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99017" y="954933"/>
                <a:ext cx="3127028" cy="1665175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5" name="群組 4"/>
              <p:cNvGrpSpPr/>
              <p:nvPr/>
            </p:nvGrpSpPr>
            <p:grpSpPr>
              <a:xfrm>
                <a:off x="4999017" y="2167064"/>
                <a:ext cx="3127028" cy="465992"/>
                <a:chOff x="1498294" y="2373923"/>
                <a:chExt cx="3127028" cy="465992"/>
              </a:xfrm>
            </p:grpSpPr>
            <p:pic>
              <p:nvPicPr>
                <p:cNvPr id="27" name="圖片 26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98294" y="2373923"/>
                  <a:ext cx="3127028" cy="46599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" name="文字方塊 2"/>
                <p:cNvSpPr txBox="1"/>
                <p:nvPr/>
              </p:nvSpPr>
              <p:spPr>
                <a:xfrm>
                  <a:off x="1900559" y="2416542"/>
                  <a:ext cx="1144659" cy="4078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900" dirty="0">
                      <a:solidFill>
                        <a:schemeClr val="bg2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</a:t>
                  </a:r>
                  <a:r>
                    <a:rPr lang="zh-TW" altLang="en-US" sz="900" dirty="0" smtClean="0">
                      <a:solidFill>
                        <a:schemeClr val="bg2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出缺</a:t>
                  </a:r>
                  <a:endParaRPr lang="en-US" altLang="zh-TW" sz="900" dirty="0" smtClean="0">
                    <a:solidFill>
                      <a:schemeClr val="bg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105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學生刷卡通知</a:t>
                  </a:r>
                  <a:endParaRPr lang="zh-TW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A814929-E89D-6644-A3E9-83D6725201EC}"/>
                </a:ext>
              </a:extLst>
            </p:cNvPr>
            <p:cNvSpPr/>
            <p:nvPr/>
          </p:nvSpPr>
          <p:spPr>
            <a:xfrm>
              <a:off x="6844134" y="2968939"/>
              <a:ext cx="2836197" cy="94268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6A814929-E89D-6644-A3E9-83D6725201EC}"/>
              </a:ext>
            </a:extLst>
          </p:cNvPr>
          <p:cNvSpPr/>
          <p:nvPr/>
        </p:nvSpPr>
        <p:spPr>
          <a:xfrm>
            <a:off x="6952179" y="1723339"/>
            <a:ext cx="2801422" cy="9426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9090341" y="2943502"/>
            <a:ext cx="1150801" cy="1076126"/>
            <a:chOff x="6073908" y="2301557"/>
            <a:chExt cx="1150801" cy="1076126"/>
          </a:xfrm>
          <a:solidFill>
            <a:schemeClr val="accent2"/>
          </a:solidFill>
        </p:grpSpPr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5366C917-4E27-874C-ACA0-1218F949856E}"/>
                </a:ext>
              </a:extLst>
            </p:cNvPr>
            <p:cNvSpPr/>
            <p:nvPr/>
          </p:nvSpPr>
          <p:spPr>
            <a:xfrm>
              <a:off x="6076540" y="2301557"/>
              <a:ext cx="1076126" cy="10761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3F8EB809-384E-AD4E-A770-845CC86D70FE}"/>
                </a:ext>
              </a:extLst>
            </p:cNvPr>
            <p:cNvSpPr txBox="1"/>
            <p:nvPr/>
          </p:nvSpPr>
          <p:spPr>
            <a:xfrm>
              <a:off x="6073908" y="2483731"/>
              <a:ext cx="115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點選可</a:t>
              </a:r>
              <a:endParaRPr kumimoji="1" lang="en-US" altLang="zh-TW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瀏覽訊息</a:t>
              </a:r>
              <a:endPara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950449" y="3699859"/>
            <a:ext cx="5467935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60"/>
              </a:lnSpc>
              <a:buAutoNum type="arabicPeriod"/>
            </a:pP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公告推</a:t>
            </a:r>
            <a:r>
              <a:rPr kumimoji="1"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播</a:t>
            </a:r>
            <a:endParaRPr kumimoji="1"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學生刷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卡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通知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除接收通知，也可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瀏覽訊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息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965574" y="3701900"/>
            <a:ext cx="475910" cy="497609"/>
            <a:chOff x="592173" y="4294812"/>
            <a:chExt cx="619057" cy="619057"/>
          </a:xfrm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976662" y="4267474"/>
            <a:ext cx="475910" cy="497609"/>
            <a:chOff x="592173" y="4294812"/>
            <a:chExt cx="619057" cy="619057"/>
          </a:xfrm>
        </p:grpSpPr>
        <p:sp>
          <p:nvSpPr>
            <p:cNvPr id="3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138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6JaNuvSlEEtkR9zuAS_7rHqBgLmydy0YF-Q4bpOUJEAE2bvKKOoZ-_cJw1OTgNKrH7mtVnWroeYWgG69wYM0YsWIPAtIa6MNwdR23RKYXKudpiYqf7HcZ6XxbWlz_D8Vqj3CDvuX">
            <a:extLst>
              <a:ext uri="{FF2B5EF4-FFF2-40B4-BE49-F238E27FC236}">
                <a16:creationId xmlns:a16="http://schemas.microsoft.com/office/drawing/2014/main" id="{586E7DD9-281B-9243-91D6-AF489628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560" y="772368"/>
            <a:ext cx="31115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049" y="235308"/>
            <a:ext cx="3500335" cy="6298442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95811" y="2893816"/>
            <a:ext cx="2533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無聲廣</a:t>
            </a:r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播</a:t>
            </a:r>
            <a:endParaRPr kumimoji="1" lang="zh-CN" altLang="en-US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789067" y="3964848"/>
            <a:ext cx="6023767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學校即時發送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推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播，家長可瀏覽公告內容，點選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我知道了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，告知校方已讀取並回簽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92A487F-2698-4C4A-AB25-35B259887423}"/>
              </a:ext>
            </a:extLst>
          </p:cNvPr>
          <p:cNvSpPr/>
          <p:nvPr/>
        </p:nvSpPr>
        <p:spPr>
          <a:xfrm>
            <a:off x="7684993" y="4137815"/>
            <a:ext cx="2971800" cy="797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11F5867F-A6EA-C74C-8893-25F46698E5D7}"/>
              </a:ext>
            </a:extLst>
          </p:cNvPr>
          <p:cNvSpPr/>
          <p:nvPr/>
        </p:nvSpPr>
        <p:spPr>
          <a:xfrm>
            <a:off x="9830182" y="4825373"/>
            <a:ext cx="958876" cy="958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4BE2A6D-176B-E746-9C7D-EE72E893D5B7}"/>
              </a:ext>
            </a:extLst>
          </p:cNvPr>
          <p:cNvSpPr txBox="1"/>
          <p:nvPr/>
        </p:nvSpPr>
        <p:spPr>
          <a:xfrm>
            <a:off x="9996033" y="4990344"/>
            <a:ext cx="67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</a:t>
            </a:r>
            <a:endParaRPr kumimoji="1" lang="en-US" altLang="zh-TW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回簽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369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公告推播 </a:t>
            </a:r>
            <a:endParaRPr kumimoji="1" lang="zh-TW" altLang="en-US" sz="4800" dirty="0">
              <a:solidFill>
                <a:schemeClr val="bg2">
                  <a:lumMod val="2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339194"/>
            <a:ext cx="988755" cy="847506"/>
          </a:xfrm>
          <a:prstGeom prst="rect">
            <a:avLst/>
          </a:prstGeom>
          <a:ln w="9525">
            <a:noFill/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346" y="990820"/>
            <a:ext cx="3118185" cy="4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41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4" grpId="0" animBg="1"/>
      <p:bldP spid="19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A18EED4E-F653-EA42-A3DF-AA5321B710A4}"/>
              </a:ext>
            </a:extLst>
          </p:cNvPr>
          <p:cNvSpPr txBox="1"/>
          <p:nvPr/>
        </p:nvSpPr>
        <p:spPr>
          <a:xfrm>
            <a:off x="789067" y="339194"/>
            <a:ext cx="452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下載與安裝</a:t>
            </a:r>
          </a:p>
        </p:txBody>
      </p:sp>
      <p:pic>
        <p:nvPicPr>
          <p:cNvPr id="1026" name="Picture 2" descr="https://lh4.googleusercontent.com/ajI2-0HFjNRoKgWeg92MbqWasMNG1T4s9nU2xTCvq8-ZHvVRROwPrZXUUa6u9HOX9HdGXaYyx71L5CFDc3cxsqkT6bbl_QfeOltQ_Rf6nQBViOUayL7NwOfpO4eJzqUxhR6n6TNF">
            <a:extLst>
              <a:ext uri="{FF2B5EF4-FFF2-40B4-BE49-F238E27FC236}">
                <a16:creationId xmlns:a16="http://schemas.microsoft.com/office/drawing/2014/main" id="{FE7C373B-A611-A24A-B199-A7EF352A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601" y="1330572"/>
            <a:ext cx="1991048" cy="19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859718" y="3451375"/>
            <a:ext cx="2382815" cy="536128"/>
            <a:chOff x="712381" y="4905474"/>
            <a:chExt cx="3072810" cy="662970"/>
          </a:xfrm>
        </p:grpSpPr>
        <p:sp>
          <p:nvSpPr>
            <p:cNvPr id="2" name="圓角矩形 1">
              <a:extLst>
                <a:ext uri="{FF2B5EF4-FFF2-40B4-BE49-F238E27FC236}">
                  <a16:creationId xmlns:a16="http://schemas.microsoft.com/office/drawing/2014/main" id="{C70587B4-06BD-1D4B-943E-1814F448F5F6}"/>
                </a:ext>
              </a:extLst>
            </p:cNvPr>
            <p:cNvSpPr/>
            <p:nvPr/>
          </p:nvSpPr>
          <p:spPr>
            <a:xfrm>
              <a:off x="712381" y="4905474"/>
              <a:ext cx="3072810" cy="659218"/>
            </a:xfrm>
            <a:prstGeom prst="round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10C2CE98-CB84-8A4B-841A-79D00A1F6DF7}"/>
                </a:ext>
              </a:extLst>
            </p:cNvPr>
            <p:cNvSpPr/>
            <p:nvPr/>
          </p:nvSpPr>
          <p:spPr>
            <a:xfrm rot="18900000">
              <a:off x="3290960" y="5015255"/>
              <a:ext cx="224961" cy="501167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00A090FA-EA67-3549-939F-E1F11FD6256B}"/>
                </a:ext>
              </a:extLst>
            </p:cNvPr>
            <p:cNvSpPr txBox="1"/>
            <p:nvPr/>
          </p:nvSpPr>
          <p:spPr>
            <a:xfrm>
              <a:off x="1028715" y="4921437"/>
              <a:ext cx="2395022" cy="64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</a:t>
              </a:r>
              <a:r>
                <a:rPr kumimoji="1"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務系統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129EB863-C8B8-7944-8E89-3047293A3A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48" y="1509041"/>
            <a:ext cx="5242387" cy="202878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0C13D4B-8D50-2B44-89C9-66FC2E6BC9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827" y="3497867"/>
            <a:ext cx="4611195" cy="1593891"/>
          </a:xfrm>
          <a:prstGeom prst="rect">
            <a:avLst/>
          </a:prstGeom>
        </p:spPr>
      </p:pic>
      <p:grpSp>
        <p:nvGrpSpPr>
          <p:cNvPr id="25" name="Group 18">
            <a:extLst>
              <a:ext uri="{FF2B5EF4-FFF2-40B4-BE49-F238E27FC236}">
                <a16:creationId xmlns:a16="http://schemas.microsoft.com/office/drawing/2014/main" id="{BABEA768-2D77-6C49-984B-0336A22A4291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7EE9F8EE-EEBC-9C45-B300-9191C05EB0D7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AA772951-A4FE-C540-A1DA-3080CC3055CC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24DC696A-84D8-E44F-96C1-AD22D8ACE65C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CBF5EDB4-2F30-5E4D-A2C2-27299CF3AE06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76D969E2-18EC-0947-9CE5-40966627F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27" y="1330572"/>
            <a:ext cx="2740781" cy="2740781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EBF81AA9-E344-5541-8DCE-EFCAF6E67307}"/>
              </a:ext>
            </a:extLst>
          </p:cNvPr>
          <p:cNvSpPr txBox="1"/>
          <p:nvPr/>
        </p:nvSpPr>
        <p:spPr>
          <a:xfrm>
            <a:off x="789067" y="4308449"/>
            <a:ext cx="594099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請掃描上方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kumimoji="1"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kumimoji="1"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家長可由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商店</a:t>
            </a:r>
            <a:r>
              <a:rPr kumimoji="1"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校務系統</a:t>
            </a:r>
            <a:r>
              <a:rPr kumimoji="1"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kumimoji="1"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21730" y="4301234"/>
            <a:ext cx="619057" cy="1401861"/>
            <a:chOff x="668423" y="4308449"/>
            <a:chExt cx="619057" cy="1401861"/>
          </a:xfrm>
          <a:solidFill>
            <a:schemeClr val="accent5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668423" y="4308449"/>
              <a:ext cx="619057" cy="619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0784F955-E7C3-0F42-B12F-E784D3178F7F}"/>
                </a:ext>
              </a:extLst>
            </p:cNvPr>
            <p:cNvSpPr txBox="1"/>
            <p:nvPr/>
          </p:nvSpPr>
          <p:spPr>
            <a:xfrm>
              <a:off x="762157" y="4441061"/>
              <a:ext cx="449073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C3328C62-5345-614F-BCF2-BF6A880AE5B6}"/>
                </a:ext>
              </a:extLst>
            </p:cNvPr>
            <p:cNvSpPr/>
            <p:nvPr/>
          </p:nvSpPr>
          <p:spPr>
            <a:xfrm>
              <a:off x="668423" y="5091253"/>
              <a:ext cx="619057" cy="619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62157" y="5221281"/>
              <a:ext cx="449073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55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9027738" y="1274884"/>
            <a:ext cx="2912216" cy="4895654"/>
            <a:chOff x="9027738" y="1265741"/>
            <a:chExt cx="2912216" cy="490479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2836" y="1740878"/>
              <a:ext cx="2847705" cy="4429660"/>
            </a:xfrm>
            <a:prstGeom prst="rect">
              <a:avLst/>
            </a:prstGeom>
          </p:spPr>
        </p:pic>
        <p:grpSp>
          <p:nvGrpSpPr>
            <p:cNvPr id="5" name="群組 4"/>
            <p:cNvGrpSpPr/>
            <p:nvPr/>
          </p:nvGrpSpPr>
          <p:grpSpPr>
            <a:xfrm>
              <a:off x="9027738" y="1265741"/>
              <a:ext cx="2912216" cy="457550"/>
              <a:chOff x="2642863" y="1329894"/>
              <a:chExt cx="2912216" cy="412056"/>
            </a:xfrm>
          </p:grpSpPr>
          <p:pic>
            <p:nvPicPr>
              <p:cNvPr id="40" name="Picture 2" descr="https://lh4.googleusercontent.com/V6aj37FiCSZj1CoRE234tQN_PJcIzCCQ7z645uNnOmSLSOfJI7PLygE7QVZPhrse7AfkMBupW43APJi83iRf7o9ik9laJxpvnap5icfSkrYog3-d09N22YWSA_6qEpyU-EZv_iyB">
                <a:extLst>
                  <a:ext uri="{FF2B5EF4-FFF2-40B4-BE49-F238E27FC236}">
                    <a16:creationId xmlns:a16="http://schemas.microsoft.com/office/drawing/2014/main" id="{D85B295F-0D81-DE43-8875-DFA7F5400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42863" y="1329894"/>
                <a:ext cx="2912216" cy="41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s://lh3.googleusercontent.com/XdnefTpsvsZ9yWjzxPE9dtb1wK2-RVLOm7ulRQE36P1OYhYT7ReNsD8xI4Fc7WVvYufZ_gqiE5rTUkYzqPARXTbNXaKZXdES6SurR4vtTR4JFpx2aTVFALleGCqpdgtL_iPlG4t9">
                <a:extLst>
                  <a:ext uri="{FF2B5EF4-FFF2-40B4-BE49-F238E27FC236}">
                    <a16:creationId xmlns:a16="http://schemas.microsoft.com/office/drawing/2014/main" id="{8F9ED2C7-B0CB-C341-88D9-7FC84B2433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190223" y="1410123"/>
                <a:ext cx="313566" cy="302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群組 7"/>
          <p:cNvGrpSpPr/>
          <p:nvPr/>
        </p:nvGrpSpPr>
        <p:grpSpPr>
          <a:xfrm>
            <a:off x="5749267" y="1274884"/>
            <a:ext cx="3035300" cy="4895655"/>
            <a:chOff x="7956388" y="1124908"/>
            <a:chExt cx="3035300" cy="4895655"/>
          </a:xfrm>
        </p:grpSpPr>
        <p:grpSp>
          <p:nvGrpSpPr>
            <p:cNvPr id="4" name="群組 3"/>
            <p:cNvGrpSpPr/>
            <p:nvPr/>
          </p:nvGrpSpPr>
          <p:grpSpPr>
            <a:xfrm>
              <a:off x="7956388" y="1124908"/>
              <a:ext cx="3035300" cy="4895655"/>
              <a:chOff x="6705919" y="761336"/>
              <a:chExt cx="3319264" cy="5302165"/>
            </a:xfrm>
          </p:grpSpPr>
          <p:pic>
            <p:nvPicPr>
              <p:cNvPr id="5122" name="Picture 2" descr="https://lh4.googleusercontent.com/V6aj37FiCSZj1CoRE234tQN_PJcIzCCQ7z645uNnOmSLSOfJI7PLygE7QVZPhrse7AfkMBupW43APJi83iRf7o9ik9laJxpvnap5icfSkrYog3-d09N22YWSA_6qEpyU-EZv_iyB">
                <a:extLst>
                  <a:ext uri="{FF2B5EF4-FFF2-40B4-BE49-F238E27FC236}">
                    <a16:creationId xmlns:a16="http://schemas.microsoft.com/office/drawing/2014/main" id="{D85B295F-0D81-DE43-8875-DFA7F5400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705919" y="761336"/>
                <a:ext cx="3319264" cy="5302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7270" y="4750960"/>
                <a:ext cx="3235569" cy="542009"/>
              </a:xfrm>
              <a:prstGeom prst="rect">
                <a:avLst/>
              </a:prstGeom>
            </p:spPr>
          </p:pic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7269" y="5121906"/>
                <a:ext cx="3235569" cy="355702"/>
              </a:xfrm>
              <a:prstGeom prst="rect">
                <a:avLst/>
              </a:prstGeom>
            </p:spPr>
          </p:pic>
        </p:grpSp>
        <p:pic>
          <p:nvPicPr>
            <p:cNvPr id="43" name="Picture 2" descr="https://lh3.googleusercontent.com/XdnefTpsvsZ9yWjzxPE9dtb1wK2-RVLOm7ulRQE36P1OYhYT7ReNsD8xI4Fc7WVvYufZ_gqiE5rTUkYzqPARXTbNXaKZXdES6SurR4vtTR4JFpx2aTVFALleGCqpdgtL_iPlG4t9">
              <a:extLst>
                <a:ext uri="{FF2B5EF4-FFF2-40B4-BE49-F238E27FC236}">
                  <a16:creationId xmlns:a16="http://schemas.microsoft.com/office/drawing/2014/main" id="{8F9ED2C7-B0CB-C341-88D9-7FC84B243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03748" y="1205137"/>
              <a:ext cx="313566" cy="30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4284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電子聯絡簿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24146" y="2390264"/>
            <a:ext cx="4825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家長可以在聯絡簿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CBC68D-D481-8C4D-8933-FFA0B34A3D69}"/>
              </a:ext>
            </a:extLst>
          </p:cNvPr>
          <p:cNvSpPr/>
          <p:nvPr/>
        </p:nvSpPr>
        <p:spPr>
          <a:xfrm>
            <a:off x="5929634" y="5643641"/>
            <a:ext cx="2733567" cy="32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470449-8AE3-EF48-A178-F77E857613FB}"/>
              </a:ext>
            </a:extLst>
          </p:cNvPr>
          <p:cNvSpPr txBox="1"/>
          <p:nvPr/>
        </p:nvSpPr>
        <p:spPr>
          <a:xfrm>
            <a:off x="951504" y="3282041"/>
            <a:ext cx="4570632" cy="2195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孩子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作業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內容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導師的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訊息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私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訊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導師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聯絡簿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簽名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39CFD63-EBF3-AB4D-9A7F-818FF5BDEA55}"/>
              </a:ext>
            </a:extLst>
          </p:cNvPr>
          <p:cNvSpPr/>
          <p:nvPr/>
        </p:nvSpPr>
        <p:spPr>
          <a:xfrm>
            <a:off x="5903130" y="2055841"/>
            <a:ext cx="2733567" cy="2902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6E46232-9EBD-4C40-BD6C-B87FF8479259}"/>
              </a:ext>
            </a:extLst>
          </p:cNvPr>
          <p:cNvSpPr/>
          <p:nvPr/>
        </p:nvSpPr>
        <p:spPr>
          <a:xfrm>
            <a:off x="6860175" y="4971099"/>
            <a:ext cx="791308" cy="330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4725" y="365570"/>
            <a:ext cx="976757" cy="830997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4" name="群組 43"/>
          <p:cNvGrpSpPr/>
          <p:nvPr/>
        </p:nvGrpSpPr>
        <p:grpSpPr>
          <a:xfrm>
            <a:off x="955948" y="3296440"/>
            <a:ext cx="475910" cy="497609"/>
            <a:chOff x="592173" y="4294812"/>
            <a:chExt cx="619057" cy="619057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967036" y="3862014"/>
            <a:ext cx="475910" cy="497609"/>
            <a:chOff x="592173" y="4294812"/>
            <a:chExt cx="619057" cy="619057"/>
          </a:xfrm>
        </p:grpSpPr>
        <p:sp>
          <p:nvSpPr>
            <p:cNvPr id="48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957927" y="4405886"/>
            <a:ext cx="475910" cy="497609"/>
            <a:chOff x="592173" y="4294812"/>
            <a:chExt cx="619057" cy="619057"/>
          </a:xfrm>
        </p:grpSpPr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957927" y="4953529"/>
            <a:ext cx="475910" cy="497609"/>
            <a:chOff x="592173" y="4294812"/>
            <a:chExt cx="619057" cy="619057"/>
          </a:xfrm>
        </p:grpSpPr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0616222" y="2491400"/>
            <a:ext cx="958876" cy="958876"/>
            <a:chOff x="9830182" y="4825373"/>
            <a:chExt cx="958876" cy="958876"/>
          </a:xfrm>
        </p:grpSpPr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11F5867F-A6EA-C74C-8893-25F46698E5D7}"/>
                </a:ext>
              </a:extLst>
            </p:cNvPr>
            <p:cNvSpPr/>
            <p:nvPr/>
          </p:nvSpPr>
          <p:spPr>
            <a:xfrm>
              <a:off x="9830182" y="4825373"/>
              <a:ext cx="958876" cy="958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74BE2A6D-176B-E746-9C7D-EE72E893D5B7}"/>
                </a:ext>
              </a:extLst>
            </p:cNvPr>
            <p:cNvSpPr txBox="1"/>
            <p:nvPr/>
          </p:nvSpPr>
          <p:spPr>
            <a:xfrm>
              <a:off x="9996033" y="4990344"/>
              <a:ext cx="671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私</a:t>
              </a:r>
              <a:r>
                <a:rPr kumimoji="1" lang="zh-TW" altLang="en-US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訊導師</a:t>
              </a:r>
              <a:endParaRPr kumimoji="1"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57" name="圖片 56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5548" y="1779914"/>
            <a:ext cx="307429" cy="186177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044" y="751498"/>
            <a:ext cx="3310559" cy="5951335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067" y="752121"/>
            <a:ext cx="3115907" cy="59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1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9" grpId="0" animBg="1"/>
      <p:bldP spid="32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161" y="864556"/>
            <a:ext cx="3038954" cy="509377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57" y="321892"/>
            <a:ext cx="3356994" cy="6040518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我的圖書</a:t>
            </a:r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館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70897" y="2507480"/>
            <a:ext cx="3569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圖書借閱</a:t>
            </a:r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紀錄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1002055" y="3470307"/>
            <a:ext cx="4570632" cy="1143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呈現學生借閱紀錄給家長查詢，逾期還書提醒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645" y="491397"/>
            <a:ext cx="948831" cy="813540"/>
          </a:xfrm>
          <a:prstGeom prst="rect">
            <a:avLst/>
          </a:prstGeom>
          <a:ln>
            <a:noFill/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830" y="1304937"/>
            <a:ext cx="307429" cy="18617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4408" y="1517491"/>
            <a:ext cx="571651" cy="16567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D5CBC68D-D481-8C4D-8933-FFA0B34A3D69}"/>
              </a:ext>
            </a:extLst>
          </p:cNvPr>
          <p:cNvSpPr/>
          <p:nvPr/>
        </p:nvSpPr>
        <p:spPr>
          <a:xfrm>
            <a:off x="7649670" y="1675280"/>
            <a:ext cx="1687761" cy="443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7366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65297" y="6246254"/>
            <a:ext cx="5462007" cy="611745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2503302" y="5996690"/>
            <a:ext cx="7296811" cy="7227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說明結束 </a:t>
            </a:r>
            <a:r>
              <a:rPr lang="zh-CN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endParaRPr lang="ko-KR" altLang="en-US" sz="48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A1B932E-DEA8-1E44-AAEF-02DD4913B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961" y="450760"/>
            <a:ext cx="1791572" cy="9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443163"/>
            <a:ext cx="10515600" cy="146685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</a:t>
            </a:r>
            <a:r>
              <a:rPr kumimoji="1" lang="zh-TW" altLang="en-US" sz="10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805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452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登入介面說明</a:t>
            </a:r>
            <a:endParaRPr kumimoji="1" lang="en-US" altLang="zh-TW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789067" y="2398474"/>
            <a:ext cx="5969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School</a:t>
            </a:r>
            <a:r>
              <a:rPr lang="en" altLang="zh-TW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親師生平台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855617" y="3164240"/>
            <a:ext cx="423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是一款家長、老師、學生</a:t>
            </a:r>
            <a:r>
              <a:rPr lang="en-US" altLang="zh-TW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方通用的</a:t>
            </a:r>
            <a:r>
              <a:rPr lang="en" altLang="zh-TW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endParaRPr kumimoji="1" lang="zh-TW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DA5D81A-DEC0-0945-A436-E6C4A54E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8406" y="637432"/>
            <a:ext cx="2742410" cy="48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379B37F-45C6-3D41-A3F7-34D06ED58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754" y="402770"/>
            <a:ext cx="4845057" cy="647704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A09F71F-28D1-E145-B079-5793DD89DC13}"/>
              </a:ext>
            </a:extLst>
          </p:cNvPr>
          <p:cNvSpPr/>
          <p:nvPr/>
        </p:nvSpPr>
        <p:spPr>
          <a:xfrm>
            <a:off x="7315200" y="2822712"/>
            <a:ext cx="2464904" cy="18685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5331" y="4396198"/>
            <a:ext cx="564556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家長、學生資料，提供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訊息發送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管道，減輕學校通知家長的負擔</a:t>
            </a:r>
          </a:p>
        </p:txBody>
      </p:sp>
    </p:spTree>
    <p:extLst>
      <p:ext uri="{BB962C8B-B14F-4D97-AF65-F5344CB8AC3E}">
        <p14:creationId xmlns:p14="http://schemas.microsoft.com/office/powerpoint/2010/main" val="266834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A4A653F-BAEB-5543-8AC6-7C93D89FE021}"/>
              </a:ext>
            </a:extLst>
          </p:cNvPr>
          <p:cNvSpPr txBox="1"/>
          <p:nvPr/>
        </p:nvSpPr>
        <p:spPr>
          <a:xfrm>
            <a:off x="1837593" y="1534254"/>
            <a:ext cx="240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選擇學校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縣市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452132C-B528-7448-B47D-FD6DF99B00C3}"/>
              </a:ext>
            </a:extLst>
          </p:cNvPr>
          <p:cNvSpPr txBox="1"/>
          <p:nvPr/>
        </p:nvSpPr>
        <p:spPr>
          <a:xfrm>
            <a:off x="4863937" y="1534254"/>
            <a:ext cx="257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鄉鎮地區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ED3576C-366B-B94A-BB77-7C78F8BB339C}"/>
              </a:ext>
            </a:extLst>
          </p:cNvPr>
          <p:cNvSpPr txBox="1"/>
          <p:nvPr/>
        </p:nvSpPr>
        <p:spPr>
          <a:xfrm>
            <a:off x="7956188" y="1534254"/>
            <a:ext cx="262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782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登入介面說明 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家長註冊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457843" y="1395222"/>
            <a:ext cx="619057" cy="619057"/>
            <a:chOff x="592173" y="4294812"/>
            <a:chExt cx="619057" cy="619057"/>
          </a:xfrm>
        </p:grpSpPr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465559" y="1404014"/>
            <a:ext cx="619057" cy="619057"/>
            <a:chOff x="592173" y="4294812"/>
            <a:chExt cx="619057" cy="619057"/>
          </a:xfrm>
        </p:grpSpPr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646660" y="1412806"/>
            <a:ext cx="619057" cy="619057"/>
            <a:chOff x="592173" y="4294812"/>
            <a:chExt cx="619057" cy="619057"/>
          </a:xfrm>
        </p:grpSpPr>
        <p:sp>
          <p:nvSpPr>
            <p:cNvPr id="5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559" y="2265886"/>
            <a:ext cx="2702353" cy="4630936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322" y="2239509"/>
            <a:ext cx="2690854" cy="4618487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6C83679E-24E6-0A48-B739-60F3D476BF78}"/>
              </a:ext>
            </a:extLst>
          </p:cNvPr>
          <p:cNvSpPr/>
          <p:nvPr/>
        </p:nvSpPr>
        <p:spPr>
          <a:xfrm>
            <a:off x="1690040" y="2928944"/>
            <a:ext cx="703384" cy="47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6660" y="2268415"/>
            <a:ext cx="2661603" cy="4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F541F8C-53A2-F14C-AC41-F6A809211657}"/>
              </a:ext>
            </a:extLst>
          </p:cNvPr>
          <p:cNvSpPr txBox="1"/>
          <p:nvPr/>
        </p:nvSpPr>
        <p:spPr>
          <a:xfrm>
            <a:off x="1292468" y="1592238"/>
            <a:ext cx="249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kumimoji="1"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</a:t>
            </a:r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身份</a:t>
            </a:r>
            <a:endParaRPr kumimoji="1"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73D73B8-AF81-FB41-895D-7A4715C5F3A3}"/>
              </a:ext>
            </a:extLst>
          </p:cNvPr>
          <p:cNvSpPr txBox="1"/>
          <p:nvPr/>
        </p:nvSpPr>
        <p:spPr>
          <a:xfrm>
            <a:off x="5037992" y="1423726"/>
            <a:ext cx="269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首次使用</a:t>
            </a:r>
            <a:endParaRPr kumimoji="1"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</a:t>
            </a:r>
            <a:r>
              <a:rPr kumimoji="1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kumimoji="1"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註冊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帳號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6" y="339194"/>
            <a:ext cx="9083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登入介面說明 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家長註冊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966182" y="1459946"/>
            <a:ext cx="619057" cy="619057"/>
            <a:chOff x="592173" y="4294812"/>
            <a:chExt cx="619057" cy="619057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4F541F8C-53A2-F14C-AC41-F6A809211657}"/>
              </a:ext>
            </a:extLst>
          </p:cNvPr>
          <p:cNvSpPr txBox="1"/>
          <p:nvPr/>
        </p:nvSpPr>
        <p:spPr>
          <a:xfrm>
            <a:off x="8976946" y="1581479"/>
            <a:ext cx="256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kumimoji="1"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繼續註冊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4629078" y="1530139"/>
            <a:ext cx="619057" cy="619057"/>
            <a:chOff x="592173" y="4294812"/>
            <a:chExt cx="619057" cy="619057"/>
          </a:xfrm>
        </p:grpSpPr>
        <p:sp>
          <p:nvSpPr>
            <p:cNvPr id="46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8553360" y="1486179"/>
            <a:ext cx="619057" cy="619057"/>
            <a:chOff x="592173" y="4294812"/>
            <a:chExt cx="619057" cy="619057"/>
          </a:xfrm>
        </p:grpSpPr>
        <p:sp>
          <p:nvSpPr>
            <p:cNvPr id="49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966182" y="2294792"/>
            <a:ext cx="2823302" cy="4554413"/>
            <a:chOff x="966182" y="2294792"/>
            <a:chExt cx="2823302" cy="4554413"/>
          </a:xfrm>
        </p:grpSpPr>
        <p:grpSp>
          <p:nvGrpSpPr>
            <p:cNvPr id="2" name="群組 1"/>
            <p:cNvGrpSpPr/>
            <p:nvPr/>
          </p:nvGrpSpPr>
          <p:grpSpPr>
            <a:xfrm>
              <a:off x="966182" y="2294792"/>
              <a:ext cx="2823302" cy="4554413"/>
              <a:chOff x="966182" y="2294792"/>
              <a:chExt cx="2823302" cy="4554413"/>
            </a:xfrm>
          </p:grpSpPr>
          <p:pic>
            <p:nvPicPr>
              <p:cNvPr id="23" name="圖片 22"/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6182" y="2294792"/>
                <a:ext cx="2823302" cy="4554413"/>
              </a:xfrm>
              <a:prstGeom prst="rect">
                <a:avLst/>
              </a:prstGeom>
            </p:spPr>
          </p:pic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C83679E-24E6-0A48-B739-60F3D476BF78}"/>
                  </a:ext>
                </a:extLst>
              </p:cNvPr>
              <p:cNvSpPr/>
              <p:nvPr/>
            </p:nvSpPr>
            <p:spPr>
              <a:xfrm>
                <a:off x="1059916" y="4320209"/>
                <a:ext cx="2557928" cy="46382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284C939E-43AF-584F-B5CE-A580F1415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9270" y="3614285"/>
              <a:ext cx="1646684" cy="246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群組 53"/>
          <p:cNvGrpSpPr/>
          <p:nvPr/>
        </p:nvGrpSpPr>
        <p:grpSpPr>
          <a:xfrm>
            <a:off x="4756153" y="2303586"/>
            <a:ext cx="2975823" cy="4554412"/>
            <a:chOff x="4756153" y="2303586"/>
            <a:chExt cx="2975823" cy="4554412"/>
          </a:xfrm>
        </p:grpSpPr>
        <p:grpSp>
          <p:nvGrpSpPr>
            <p:cNvPr id="3" name="群組 2"/>
            <p:cNvGrpSpPr/>
            <p:nvPr/>
          </p:nvGrpSpPr>
          <p:grpSpPr>
            <a:xfrm>
              <a:off x="4756153" y="2303586"/>
              <a:ext cx="2975823" cy="4554412"/>
              <a:chOff x="4756153" y="1846385"/>
              <a:chExt cx="2975823" cy="4554412"/>
            </a:xfrm>
          </p:grpSpPr>
          <p:pic>
            <p:nvPicPr>
              <p:cNvPr id="22" name="圖片 21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56153" y="1846385"/>
                <a:ext cx="2975823" cy="4554412"/>
              </a:xfrm>
              <a:prstGeom prst="rect">
                <a:avLst/>
              </a:prstGeom>
            </p:spPr>
          </p:pic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C83679E-24E6-0A48-B739-60F3D476BF78}"/>
                  </a:ext>
                </a:extLst>
              </p:cNvPr>
              <p:cNvSpPr/>
              <p:nvPr/>
            </p:nvSpPr>
            <p:spPr>
              <a:xfrm>
                <a:off x="5640603" y="5949545"/>
                <a:ext cx="1173435" cy="36511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284C939E-43AF-584F-B5CE-A580F1415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8607" y="3618328"/>
              <a:ext cx="1646684" cy="246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群組 56"/>
          <p:cNvGrpSpPr/>
          <p:nvPr/>
        </p:nvGrpSpPr>
        <p:grpSpPr>
          <a:xfrm>
            <a:off x="8698645" y="2303586"/>
            <a:ext cx="2845654" cy="4554412"/>
            <a:chOff x="8698645" y="2303586"/>
            <a:chExt cx="2845654" cy="4554412"/>
          </a:xfrm>
        </p:grpSpPr>
        <p:grpSp>
          <p:nvGrpSpPr>
            <p:cNvPr id="44" name="群組 43"/>
            <p:cNvGrpSpPr/>
            <p:nvPr/>
          </p:nvGrpSpPr>
          <p:grpSpPr>
            <a:xfrm>
              <a:off x="8698645" y="2303586"/>
              <a:ext cx="2845654" cy="4554412"/>
              <a:chOff x="8698645" y="1846385"/>
              <a:chExt cx="2845654" cy="4554412"/>
            </a:xfrm>
          </p:grpSpPr>
          <p:pic>
            <p:nvPicPr>
              <p:cNvPr id="21" name="圖片 20"/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98645" y="1846385"/>
                <a:ext cx="2845654" cy="4554412"/>
              </a:xfrm>
              <a:prstGeom prst="rect">
                <a:avLst/>
              </a:prstGeom>
            </p:spPr>
          </p:pic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C83679E-24E6-0A48-B739-60F3D476BF78}"/>
                  </a:ext>
                </a:extLst>
              </p:cNvPr>
              <p:cNvSpPr/>
              <p:nvPr/>
            </p:nvSpPr>
            <p:spPr>
              <a:xfrm>
                <a:off x="10392506" y="4469252"/>
                <a:ext cx="835270" cy="39289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284C939E-43AF-584F-B5CE-A580F1415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65700" y="3605490"/>
              <a:ext cx="2186232" cy="315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493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43" name="TextBox 24">
            <a:extLst>
              <a:ext uri="{FF2B5EF4-FFF2-40B4-BE49-F238E27FC236}">
                <a16:creationId xmlns:a16="http://schemas.microsoft.com/office/drawing/2014/main" id="{4F27D7D8-F38C-2145-BD5F-41D4AC783548}"/>
              </a:ext>
            </a:extLst>
          </p:cNvPr>
          <p:cNvSpPr txBox="1"/>
          <p:nvPr/>
        </p:nvSpPr>
        <p:spPr>
          <a:xfrm>
            <a:off x="1073797" y="3448178"/>
            <a:ext cx="513549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r>
              <a:rPr lang="zh-CN" altLang="en-US" sz="2800" b="1" dirty="0" smtClean="0">
                <a:solidFill>
                  <a:srgbClr val="00C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年班</a:t>
            </a:r>
            <a:r>
              <a:rPr lang="zh-TW" altLang="en-US" sz="2800" b="1" dirty="0">
                <a:solidFill>
                  <a:srgbClr val="00C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2800" b="1" dirty="0" smtClean="0">
                <a:solidFill>
                  <a:srgbClr val="00C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座號</a:t>
            </a:r>
            <a:endParaRPr lang="en-US" altLang="zh-CN" sz="2800" b="1" dirty="0" smtClean="0">
              <a:solidFill>
                <a:srgbClr val="00C0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800" b="1" dirty="0">
                <a:solidFill>
                  <a:srgbClr val="00C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手機號碼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rgbClr val="00C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簡訊</a:t>
            </a:r>
            <a:r>
              <a:rPr lang="zh-TW" altLang="en-US" sz="2800" b="1" dirty="0" smtClean="0">
                <a:solidFill>
                  <a:srgbClr val="00C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endParaRPr lang="en-US" altLang="zh-TW" sz="2800" b="1" dirty="0" smtClean="0">
              <a:solidFill>
                <a:srgbClr val="00C0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點選</a:t>
            </a:r>
            <a:r>
              <a:rPr lang="zh-TW" altLang="en-US" sz="2800" b="1" dirty="0" smtClean="0">
                <a:solidFill>
                  <a:srgbClr val="00C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下一步</a:t>
            </a:r>
            <a:endParaRPr lang="ko-KR" altLang="en-US" sz="2800" b="1" dirty="0">
              <a:solidFill>
                <a:srgbClr val="00C058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96FAE63C-1207-2B4B-A44E-C01550152FC6}"/>
              </a:ext>
            </a:extLst>
          </p:cNvPr>
          <p:cNvSpPr txBox="1"/>
          <p:nvPr/>
        </p:nvSpPr>
        <p:spPr>
          <a:xfrm>
            <a:off x="1386588" y="2706637"/>
            <a:ext cx="311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完成資料簡訊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驗證</a:t>
            </a:r>
            <a:endParaRPr kumimoji="1" lang="en-US" altLang="zh-CN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6" y="339194"/>
            <a:ext cx="744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登入介面說明 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家長註冊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66926E11-DFB0-094E-98DD-8D9C2E46D3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848" y="225756"/>
            <a:ext cx="3525086" cy="6342978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8377093" y="776636"/>
            <a:ext cx="3162301" cy="5263679"/>
            <a:chOff x="7237407" y="776636"/>
            <a:chExt cx="3162301" cy="5263679"/>
          </a:xfrm>
        </p:grpSpPr>
        <p:pic>
          <p:nvPicPr>
            <p:cNvPr id="40" name="圖片 3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7407" y="776636"/>
              <a:ext cx="3162301" cy="5263679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EC47D72-A981-A643-92FC-C5DF572C8108}"/>
                </a:ext>
              </a:extLst>
            </p:cNvPr>
            <p:cNvSpPr/>
            <p:nvPr/>
          </p:nvSpPr>
          <p:spPr>
            <a:xfrm>
              <a:off x="7350362" y="2400300"/>
              <a:ext cx="2911665" cy="7222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C83679E-24E6-0A48-B739-60F3D476BF78}"/>
                </a:ext>
              </a:extLst>
            </p:cNvPr>
            <p:cNvSpPr/>
            <p:nvPr/>
          </p:nvSpPr>
          <p:spPr>
            <a:xfrm>
              <a:off x="7333043" y="3617853"/>
              <a:ext cx="2903626" cy="1974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284C939E-43AF-584F-B5CE-A580F1415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05363" y="2101221"/>
              <a:ext cx="1418767" cy="23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群組 60"/>
          <p:cNvGrpSpPr/>
          <p:nvPr/>
        </p:nvGrpSpPr>
        <p:grpSpPr>
          <a:xfrm>
            <a:off x="1073797" y="2554853"/>
            <a:ext cx="619057" cy="619057"/>
            <a:chOff x="592173" y="4294812"/>
            <a:chExt cx="619057" cy="619057"/>
          </a:xfrm>
        </p:grpSpPr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2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D277198-BACD-3F4F-B5B9-D486CE9E6DFF}"/>
              </a:ext>
            </a:extLst>
          </p:cNvPr>
          <p:cNvSpPr txBox="1"/>
          <p:nvPr/>
        </p:nvSpPr>
        <p:spPr>
          <a:xfrm>
            <a:off x="2937521" y="1158053"/>
            <a:ext cx="2504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註冊</a:t>
            </a:r>
            <a:r>
              <a:rPr kumimoji="1"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</a:t>
            </a:r>
            <a:endParaRPr kumimoji="1"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kumimoji="1"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立即登</a:t>
            </a:r>
            <a:r>
              <a:rPr kumimoji="1"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入</a:t>
            </a:r>
            <a:endParaRPr kumimoji="1" lang="en-US" altLang="zh-CN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19E926A1-25FD-5349-89D6-F1A632398786}"/>
              </a:ext>
            </a:extLst>
          </p:cNvPr>
          <p:cNvSpPr txBox="1"/>
          <p:nvPr/>
        </p:nvSpPr>
        <p:spPr>
          <a:xfrm>
            <a:off x="6623120" y="1382993"/>
            <a:ext cx="274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輸入</a:t>
            </a:r>
            <a:r>
              <a:rPr kumimoji="1"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手機號碼</a:t>
            </a:r>
            <a:r>
              <a:rPr kumimoji="1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</a:t>
            </a:r>
            <a:r>
              <a:rPr kumimoji="1"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</a:t>
            </a:r>
            <a:endParaRPr kumimoji="1" lang="en-US" altLang="zh-CN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8674FF5-2FFE-9949-923B-417AFC1C2E08}"/>
              </a:ext>
            </a:extLst>
          </p:cNvPr>
          <p:cNvSpPr txBox="1"/>
          <p:nvPr/>
        </p:nvSpPr>
        <p:spPr>
          <a:xfrm>
            <a:off x="9170556" y="4089791"/>
            <a:ext cx="12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  <a:r>
              <a:rPr kumimoji="1" lang="zh-TW" altLang="en-US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手機號碼登入</a:t>
            </a:r>
            <a:endParaRPr kumimoji="1" lang="zh-TW" alt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6410234" y="1999522"/>
            <a:ext cx="3131332" cy="4859351"/>
            <a:chOff x="6489746" y="1823676"/>
            <a:chExt cx="2733385" cy="4859351"/>
          </a:xfrm>
        </p:grpSpPr>
        <p:grpSp>
          <p:nvGrpSpPr>
            <p:cNvPr id="14" name="群組 13"/>
            <p:cNvGrpSpPr/>
            <p:nvPr/>
          </p:nvGrpSpPr>
          <p:grpSpPr>
            <a:xfrm>
              <a:off x="6489746" y="1823676"/>
              <a:ext cx="2733385" cy="4859351"/>
              <a:chOff x="6489746" y="1823676"/>
              <a:chExt cx="2733385" cy="4859351"/>
            </a:xfrm>
          </p:grpSpPr>
          <p:pic>
            <p:nvPicPr>
              <p:cNvPr id="42" name="圖片 41">
                <a:extLst>
                  <a:ext uri="{FF2B5EF4-FFF2-40B4-BE49-F238E27FC236}">
                    <a16:creationId xmlns:a16="http://schemas.microsoft.com/office/drawing/2014/main" id="{7A3F471E-2542-154A-94E9-5ECDCED2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9746" y="1823676"/>
                <a:ext cx="2733385" cy="4859351"/>
              </a:xfrm>
              <a:prstGeom prst="rect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51" name="Picture 2">
                <a:extLst>
                  <a:ext uri="{FF2B5EF4-FFF2-40B4-BE49-F238E27FC236}">
                    <a16:creationId xmlns:a16="http://schemas.microsoft.com/office/drawing/2014/main" id="{284C939E-43AF-584F-B5CE-A580F1415B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746885" y="3260479"/>
                <a:ext cx="1646684" cy="24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群組 1"/>
            <p:cNvGrpSpPr/>
            <p:nvPr/>
          </p:nvGrpSpPr>
          <p:grpSpPr>
            <a:xfrm>
              <a:off x="6542499" y="4176346"/>
              <a:ext cx="2610556" cy="2042746"/>
              <a:chOff x="6542499" y="4176346"/>
              <a:chExt cx="2610556" cy="2042746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AEC47D72-A981-A643-92FC-C5DF572C8108}"/>
                  </a:ext>
                </a:extLst>
              </p:cNvPr>
              <p:cNvSpPr/>
              <p:nvPr/>
            </p:nvSpPr>
            <p:spPr>
              <a:xfrm>
                <a:off x="6625131" y="5744308"/>
                <a:ext cx="2492755" cy="4747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EC47D72-A981-A643-92FC-C5DF572C8108}"/>
                  </a:ext>
                </a:extLst>
              </p:cNvPr>
              <p:cNvSpPr/>
              <p:nvPr/>
            </p:nvSpPr>
            <p:spPr>
              <a:xfrm>
                <a:off x="6542499" y="4176346"/>
                <a:ext cx="2610556" cy="38686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760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登入介面說明 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家長登入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699239" y="1978267"/>
            <a:ext cx="3096330" cy="4880603"/>
            <a:chOff x="2699239" y="1802423"/>
            <a:chExt cx="2743200" cy="4880603"/>
          </a:xfrm>
        </p:grpSpPr>
        <p:grpSp>
          <p:nvGrpSpPr>
            <p:cNvPr id="3" name="群組 2"/>
            <p:cNvGrpSpPr/>
            <p:nvPr/>
          </p:nvGrpSpPr>
          <p:grpSpPr>
            <a:xfrm>
              <a:off x="2699239" y="1802423"/>
              <a:ext cx="2743200" cy="4880603"/>
              <a:chOff x="2699239" y="1802423"/>
              <a:chExt cx="2743200" cy="4880603"/>
            </a:xfrm>
          </p:grpSpPr>
          <p:pic>
            <p:nvPicPr>
              <p:cNvPr id="43" name="圖片 42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239" y="1802423"/>
                <a:ext cx="2743200" cy="4880603"/>
              </a:xfrm>
              <a:prstGeom prst="rect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</p:pic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EC47D72-A981-A643-92FC-C5DF572C8108}"/>
                  </a:ext>
                </a:extLst>
              </p:cNvPr>
              <p:cNvSpPr/>
              <p:nvPr/>
            </p:nvSpPr>
            <p:spPr>
              <a:xfrm>
                <a:off x="3301423" y="5841025"/>
                <a:ext cx="1616411" cy="4747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284C939E-43AF-584F-B5CE-A580F1415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69678" y="3864878"/>
              <a:ext cx="1169376" cy="195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群組 51"/>
          <p:cNvGrpSpPr/>
          <p:nvPr/>
        </p:nvGrpSpPr>
        <p:grpSpPr>
          <a:xfrm>
            <a:off x="2571589" y="1273520"/>
            <a:ext cx="619057" cy="619057"/>
            <a:chOff x="592173" y="4294812"/>
            <a:chExt cx="619057" cy="619057"/>
          </a:xfrm>
        </p:grpSpPr>
        <p:sp>
          <p:nvSpPr>
            <p:cNvPr id="53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6080313" y="1270105"/>
            <a:ext cx="619057" cy="619057"/>
            <a:chOff x="592173" y="4294812"/>
            <a:chExt cx="619057" cy="619057"/>
          </a:xfrm>
        </p:grpSpPr>
        <p:sp>
          <p:nvSpPr>
            <p:cNvPr id="56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267025" y="3237539"/>
            <a:ext cx="248908" cy="133583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2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443163"/>
            <a:ext cx="10515600" cy="146685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10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功能介紹說明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4840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9275</TotalTime>
  <Words>567</Words>
  <Application>Microsoft Office PowerPoint</Application>
  <PresentationFormat>寬螢幕</PresentationFormat>
  <Paragraphs>130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Heiti SC Medium</vt:lpstr>
      <vt:lpstr>맑은 고딕</vt:lpstr>
      <vt:lpstr>Microsoft JhengHei</vt:lpstr>
      <vt:lpstr>Microsoft JhengHei</vt:lpstr>
      <vt:lpstr>新細明體</vt:lpstr>
      <vt:lpstr>Arial</vt:lpstr>
      <vt:lpstr>Calibri</vt:lpstr>
      <vt:lpstr>Calibri Light</vt:lpstr>
      <vt:lpstr>Trebuchet MS</vt:lpstr>
      <vt:lpstr>Wingdings 3</vt:lpstr>
      <vt:lpstr>Office 佈景主題</vt:lpstr>
      <vt:lpstr>多面向</vt:lpstr>
      <vt:lpstr>PowerPoint 簡報</vt:lpstr>
      <vt:lpstr>PowerPoint 簡報</vt:lpstr>
      <vt:lpstr>登入介面說明</vt:lpstr>
      <vt:lpstr>PowerPoint 簡報</vt:lpstr>
      <vt:lpstr>PowerPoint 簡報</vt:lpstr>
      <vt:lpstr>PowerPoint 簡報</vt:lpstr>
      <vt:lpstr>PowerPoint 簡報</vt:lpstr>
      <vt:lpstr>PowerPoint 簡報</vt:lpstr>
      <vt:lpstr>功能介紹說明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筱涵 林</dc:creator>
  <cp:lastModifiedBy>user</cp:lastModifiedBy>
  <cp:revision>396</cp:revision>
  <cp:lastPrinted>2019-11-13T05:49:55Z</cp:lastPrinted>
  <dcterms:created xsi:type="dcterms:W3CDTF">2019-10-23T07:42:41Z</dcterms:created>
  <dcterms:modified xsi:type="dcterms:W3CDTF">2020-03-05T07:14:00Z</dcterms:modified>
</cp:coreProperties>
</file>